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68" r:id="rId6"/>
    <p:sldMasterId id="2147483792" r:id="rId7"/>
    <p:sldMasterId id="2147483804" r:id="rId8"/>
  </p:sldMasterIdLst>
  <p:notesMasterIdLst>
    <p:notesMasterId r:id="rId21"/>
  </p:notesMasterIdLst>
  <p:sldIdLst>
    <p:sldId id="256" r:id="rId9"/>
    <p:sldId id="260" r:id="rId10"/>
    <p:sldId id="259" r:id="rId11"/>
    <p:sldId id="261" r:id="rId12"/>
    <p:sldId id="262" r:id="rId13"/>
    <p:sldId id="257" r:id="rId14"/>
    <p:sldId id="264" r:id="rId15"/>
    <p:sldId id="265" r:id="rId16"/>
    <p:sldId id="263" r:id="rId17"/>
    <p:sldId id="270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C7F88"/>
    <a:srgbClr val="3EA8D0"/>
    <a:srgbClr val="47B6EE"/>
    <a:srgbClr val="FCA847"/>
    <a:srgbClr val="FCA7DE"/>
    <a:srgbClr val="5434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9C96B-E05C-491E-B89F-50C8088701F2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224AA-5AE9-40BB-A337-516CB34614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1603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707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1043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438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4841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6400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832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3461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2844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678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424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4100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316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53775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845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15383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4516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5567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6268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3321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779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8596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6438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49224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2079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54659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8179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5156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3647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5409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25695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1263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9067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6382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80900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54359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22979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28634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85030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9719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50689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21757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9054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44219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36480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11875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58745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29688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07758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5513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84428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6413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70299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255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97172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87137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5007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4509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01057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66286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95441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24596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66130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00144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946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70361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49573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90441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64922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32034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3854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39963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31521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0250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5074346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27399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25755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640172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328AC-5B50-4F73-A6F8-55A7B74136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CC04E-3AFE-441A-9947-E9DAC035BC4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598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919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E93F8-E9EC-4AE7-A31C-B084479351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E8D96-4F71-461E-8463-DE5AD9972B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911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009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621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16556-29AD-44B1-8A1C-ABE338D926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DFFB4-B522-49A9-895A-71E37BE27F0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6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290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34094"/>
            <a:ext cx="4842456" cy="260153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3C7F88"/>
                </a:solidFill>
                <a:latin typeface="+mn-lt"/>
              </a:rPr>
              <a:t> </a:t>
            </a: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Самообразование  </a:t>
            </a:r>
            <a:r>
              <a:rPr lang="ru-RU" sz="3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педагогов –  </a:t>
            </a:r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главный ресурс профессионального роста</a:t>
            </a:r>
            <a:r>
              <a:rPr lang="ru-RU" sz="2400" dirty="0">
                <a:solidFill>
                  <a:srgbClr val="FFCC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Microsoft YaHei" charset="-122"/>
              </a:rPr>
              <a:t/>
            </a:r>
            <a:br>
              <a:rPr lang="ru-RU" sz="2400" dirty="0">
                <a:solidFill>
                  <a:srgbClr val="FFCC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Microsoft YaHei" charset="-122"/>
              </a:rPr>
            </a:br>
            <a:endParaRPr lang="en-US" sz="2400" b="1" dirty="0">
              <a:solidFill>
                <a:srgbClr val="3C7F88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67426" y="5067465"/>
            <a:ext cx="3889420" cy="2003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450"/>
              </a:spcBef>
              <a:buSzPct val="80000"/>
            </a:pPr>
            <a:r>
              <a:rPr lang="ru-RU" sz="2000" b="1" i="1" dirty="0" smtClean="0">
                <a:solidFill>
                  <a:srgbClr val="FCA847"/>
                </a:solidFill>
                <a:latin typeface="Palatino Linotype" panose="02040502050505030304" pitchFamily="18" charset="0"/>
              </a:rPr>
              <a:t>Методист отдела  национальной культуры </a:t>
            </a:r>
            <a:r>
              <a:rPr lang="ru-RU" sz="2000" b="1" i="1" smtClean="0">
                <a:solidFill>
                  <a:srgbClr val="FCA847"/>
                </a:solidFill>
                <a:latin typeface="Palatino Linotype" panose="02040502050505030304" pitchFamily="18" charset="0"/>
              </a:rPr>
              <a:t>и музыкально-эстетического </a:t>
            </a:r>
            <a:r>
              <a:rPr lang="ru-RU" sz="2000" b="1" i="1" smtClean="0">
                <a:solidFill>
                  <a:srgbClr val="FCA847"/>
                </a:solidFill>
                <a:latin typeface="Palatino Linotype" panose="02040502050505030304" pitchFamily="18" charset="0"/>
              </a:rPr>
              <a:t> </a:t>
            </a:r>
            <a:r>
              <a:rPr lang="ru-RU" sz="2000" b="1" i="1" dirty="0">
                <a:solidFill>
                  <a:srgbClr val="FCA847"/>
                </a:solidFill>
                <a:latin typeface="Palatino Linotype" panose="02040502050505030304" pitchFamily="18" charset="0"/>
              </a:rPr>
              <a:t>творчества МБУДО </a:t>
            </a:r>
            <a:r>
              <a:rPr lang="ru-RU" sz="2000" b="1" i="1" dirty="0" smtClean="0">
                <a:solidFill>
                  <a:srgbClr val="FCA847"/>
                </a:solidFill>
                <a:latin typeface="Palatino Linotype" panose="02040502050505030304" pitchFamily="18" charset="0"/>
              </a:rPr>
              <a:t>«ЦДОД </a:t>
            </a:r>
            <a:r>
              <a:rPr lang="ru-RU" sz="2000" b="1" i="1" dirty="0">
                <a:solidFill>
                  <a:srgbClr val="FCA847"/>
                </a:solidFill>
                <a:latin typeface="Palatino Linotype" panose="02040502050505030304" pitchFamily="18" charset="0"/>
              </a:rPr>
              <a:t>«Заречье» </a:t>
            </a:r>
            <a:r>
              <a:rPr lang="ru-RU" sz="2000" b="1" i="1" dirty="0" smtClean="0">
                <a:solidFill>
                  <a:srgbClr val="FCA847"/>
                </a:solidFill>
                <a:latin typeface="Palatino Linotype" panose="02040502050505030304" pitchFamily="18" charset="0"/>
              </a:rPr>
              <a:t> г. Казань </a:t>
            </a:r>
          </a:p>
          <a:p>
            <a:pPr algn="r">
              <a:spcBef>
                <a:spcPts val="450"/>
              </a:spcBef>
              <a:buSzPct val="80000"/>
            </a:pPr>
            <a:r>
              <a:rPr lang="ru-RU" sz="2000" b="1" i="1" dirty="0" smtClean="0">
                <a:solidFill>
                  <a:srgbClr val="FCA847"/>
                </a:solidFill>
                <a:latin typeface="Palatino Linotype" panose="02040502050505030304" pitchFamily="18" charset="0"/>
              </a:rPr>
              <a:t> </a:t>
            </a:r>
            <a:r>
              <a:rPr lang="ru-RU" sz="2000" b="1" i="1" dirty="0" err="1" smtClean="0">
                <a:solidFill>
                  <a:srgbClr val="FCA847"/>
                </a:solidFill>
                <a:latin typeface="Palatino Linotype" panose="02040502050505030304" pitchFamily="18" charset="0"/>
              </a:rPr>
              <a:t>Старцева</a:t>
            </a:r>
            <a:r>
              <a:rPr lang="ru-RU" sz="2000" b="1" i="1" dirty="0" smtClean="0">
                <a:solidFill>
                  <a:srgbClr val="FCA847"/>
                </a:solidFill>
                <a:latin typeface="Palatino Linotype" panose="02040502050505030304" pitchFamily="18" charset="0"/>
              </a:rPr>
              <a:t> С.В. </a:t>
            </a:r>
            <a:endParaRPr lang="ru-RU" sz="2000" b="1" i="1" dirty="0">
              <a:solidFill>
                <a:srgbClr val="FCA847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0" y="577416"/>
            <a:ext cx="9144000" cy="6280583"/>
          </a:xfrm>
          <a:prstGeom prst="rect">
            <a:avLst/>
          </a:prstGeom>
          <a:gradFill flip="none" rotWithShape="1">
            <a:gsLst>
              <a:gs pos="35000">
                <a:schemeClr val="bg1"/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642" y="1540683"/>
            <a:ext cx="4722246" cy="4787153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0" y="739135"/>
            <a:ext cx="56421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иагностический</a:t>
            </a:r>
            <a:r>
              <a:rPr lang="ru-RU" sz="1600" dirty="0" smtClean="0">
                <a:latin typeface="Palatino Linotype" panose="02040502050505030304" pitchFamily="18" charset="0"/>
              </a:rPr>
              <a:t> - анализ </a:t>
            </a:r>
            <a:r>
              <a:rPr lang="ru-RU" sz="1600" dirty="0">
                <a:latin typeface="Palatino Linotype" panose="02040502050505030304" pitchFamily="18" charset="0"/>
              </a:rPr>
              <a:t>затруднений, постановку проблемы, изучение </a:t>
            </a:r>
            <a:r>
              <a:rPr lang="ru-RU" sz="1600" dirty="0" smtClean="0">
                <a:latin typeface="Palatino Linotype" panose="02040502050505030304" pitchFamily="18" charset="0"/>
              </a:rPr>
              <a:t> методической </a:t>
            </a:r>
            <a:r>
              <a:rPr lang="ru-RU" sz="1600" dirty="0">
                <a:latin typeface="Palatino Linotype" panose="02040502050505030304" pitchFamily="18" charset="0"/>
              </a:rPr>
              <a:t>литературы по выбранной проблеме, планирование и прогнозирование результатов.</a:t>
            </a:r>
            <a:endParaRPr lang="ru-RU" sz="16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691278" y="843946"/>
            <a:ext cx="2575694" cy="2887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П</a:t>
            </a:r>
            <a:r>
              <a:rPr lang="ru-RU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рактический</a:t>
            </a:r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 - накопление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педагогических фактов, их отбор и анализ, проверка новых методов работы, постановка экспериментов. Практическая работа продолжает сопровождаться изучением литературы</a:t>
            </a:r>
            <a:r>
              <a:rPr lang="ru-RU" sz="14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98885" y="4388126"/>
            <a:ext cx="29267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Внедренческий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, на котором педагог в процессе дальнейшей работы использует собственный опыт, а также занимается его распространением.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305910" y="5474474"/>
            <a:ext cx="0" cy="9681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5305910" y="6442662"/>
            <a:ext cx="348372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8695506" y="6348532"/>
            <a:ext cx="188259" cy="18825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4008709" y="1824484"/>
            <a:ext cx="280618" cy="472280"/>
          </a:xfrm>
          <a:prstGeom prst="line">
            <a:avLst/>
          </a:prstGeom>
          <a:ln>
            <a:solidFill>
              <a:srgbClr val="00B9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537176" y="1813795"/>
            <a:ext cx="3483726" cy="0"/>
          </a:xfrm>
          <a:prstGeom prst="line">
            <a:avLst/>
          </a:prstGeom>
          <a:ln>
            <a:solidFill>
              <a:srgbClr val="00B9C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/>
          <p:cNvSpPr/>
          <p:nvPr/>
        </p:nvSpPr>
        <p:spPr>
          <a:xfrm>
            <a:off x="225284" y="1715471"/>
            <a:ext cx="188259" cy="188259"/>
          </a:xfrm>
          <a:prstGeom prst="ellipse">
            <a:avLst/>
          </a:prstGeom>
          <a:solidFill>
            <a:srgbClr val="00B9CD"/>
          </a:solidFill>
          <a:ln>
            <a:solidFill>
              <a:srgbClr val="00CCFF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H="1">
            <a:off x="6145853" y="1127721"/>
            <a:ext cx="709882" cy="656476"/>
          </a:xfrm>
          <a:prstGeom prst="line">
            <a:avLst/>
          </a:prstGeom>
          <a:ln>
            <a:solidFill>
              <a:srgbClr val="B5B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5527959" y="1773412"/>
            <a:ext cx="625174" cy="743451"/>
          </a:xfrm>
          <a:prstGeom prst="line">
            <a:avLst/>
          </a:prstGeom>
          <a:ln>
            <a:solidFill>
              <a:srgbClr val="B5B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349624" y="6072612"/>
            <a:ext cx="2516842" cy="1910"/>
          </a:xfrm>
          <a:prstGeom prst="line">
            <a:avLst/>
          </a:prstGeom>
          <a:ln>
            <a:solidFill>
              <a:srgbClr val="5266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2872958" y="4874425"/>
            <a:ext cx="304916" cy="1200097"/>
          </a:xfrm>
          <a:prstGeom prst="line">
            <a:avLst/>
          </a:prstGeom>
          <a:ln>
            <a:solidFill>
              <a:srgbClr val="5266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Овал 69"/>
          <p:cNvSpPr/>
          <p:nvPr/>
        </p:nvSpPr>
        <p:spPr>
          <a:xfrm>
            <a:off x="6906679" y="926488"/>
            <a:ext cx="188259" cy="188259"/>
          </a:xfrm>
          <a:prstGeom prst="ellipse">
            <a:avLst/>
          </a:prstGeom>
          <a:solidFill>
            <a:srgbClr val="B5B5B3"/>
          </a:solidFill>
          <a:ln>
            <a:solidFill>
              <a:srgbClr val="B5B5B3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194781" y="5978482"/>
            <a:ext cx="188259" cy="188259"/>
          </a:xfrm>
          <a:prstGeom prst="ellipse">
            <a:avLst/>
          </a:prstGeom>
          <a:solidFill>
            <a:srgbClr val="526664"/>
          </a:solidFill>
          <a:ln>
            <a:solidFill>
              <a:srgbClr val="526664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754523" y="4969055"/>
            <a:ext cx="34231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О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бобщающий</a:t>
            </a:r>
            <a:r>
              <a:rPr lang="ru-RU" sz="1600" dirty="0" smtClean="0">
                <a:latin typeface="Palatino Linotype" panose="02040502050505030304" pitchFamily="18" charset="0"/>
              </a:rPr>
              <a:t> - подведение </a:t>
            </a:r>
            <a:r>
              <a:rPr lang="ru-RU" sz="1600" dirty="0">
                <a:latin typeface="Palatino Linotype" panose="02040502050505030304" pitchFamily="18" charset="0"/>
              </a:rPr>
              <a:t>итогов, оформление результатов по теме, презентация материалов на заседаниях методических объединений, педагогических советов.</a:t>
            </a:r>
            <a:endParaRPr lang="ru-RU" sz="1600" dirty="0">
              <a:solidFill>
                <a:prstClr val="black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126840" y="2961947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</a:rPr>
              <a:t>04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369725" y="1882588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</a:rPr>
              <a:t>01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5543374" y="2512704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</a:rPr>
              <a:t>02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305910" y="3561812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black"/>
                </a:solidFill>
              </a:rPr>
              <a:t>03</a:t>
            </a:r>
            <a:endParaRPr lang="ru-RU" sz="4400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129" y="168381"/>
            <a:ext cx="8570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C7F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Технология организации процесса самообразования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54044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927278"/>
            <a:ext cx="9144000" cy="593072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131" b="6125"/>
          <a:stretch/>
        </p:blipFill>
        <p:spPr>
          <a:xfrm>
            <a:off x="-463639" y="824248"/>
            <a:ext cx="10212946" cy="603374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09116" y="2051136"/>
            <a:ext cx="20477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Palatino Linotype" panose="02040502050505030304" pitchFamily="18" charset="0"/>
              </a:rPr>
              <a:t>Повышение  уровня результативности обучающихся</a:t>
            </a: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387918">
            <a:off x="7353572" y="5214083"/>
            <a:ext cx="19403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Разработка дидактических материалов, </a:t>
            </a:r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тестов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74284" y="3313020"/>
            <a:ext cx="17633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Разработанные  методические пособия, статьи, мастер классы, программы </a:t>
            </a:r>
          </a:p>
          <a:p>
            <a:pPr algn="ctr"/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849400">
            <a:off x="6167638" y="3382061"/>
            <a:ext cx="19874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И</a:t>
            </a:r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спользование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новых форм, методов, приемов обучения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</a:rPr>
              <a:t> 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061197">
            <a:off x="365922" y="5257800"/>
            <a:ext cx="147575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Разработка и проведение   открытых занятий</a:t>
            </a:r>
          </a:p>
          <a:p>
            <a:pPr algn="ctr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2722" y="203486"/>
            <a:ext cx="5500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3C7F8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</a:rPr>
              <a:t>Результаты </a:t>
            </a:r>
            <a:r>
              <a:rPr lang="ru-RU" sz="2800" b="1" dirty="0">
                <a:solidFill>
                  <a:srgbClr val="3C7F8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</a:rPr>
              <a:t>самообразования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405783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95482" y="5979090"/>
            <a:ext cx="4788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latinLnBrk="1">
              <a:defRPr/>
            </a:pPr>
            <a:r>
              <a:rPr lang="ru-RU" altLang="ko-KR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Рубакин Н.А</a:t>
            </a:r>
            <a:endParaRPr lang="en-US" altLang="ko-KR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095482" y="4101653"/>
            <a:ext cx="5048518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latinLnBrk="1"/>
            <a:r>
              <a:rPr lang="ru-RU" altLang="ko-KR" sz="3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Palatino Linotype" panose="02040502050505030304" pitchFamily="18" charset="0"/>
              </a:rPr>
              <a:t>Никогда не прекращайте вашей </a:t>
            </a:r>
            <a:r>
              <a:rPr lang="ru-RU" sz="2000" dirty="0" smtClean="0">
                <a:latin typeface="Palatino Linotype" panose="02040502050505030304" pitchFamily="18" charset="0"/>
              </a:rPr>
              <a:t>само-</a:t>
            </a:r>
          </a:p>
          <a:p>
            <a:pPr algn="r" latinLnBrk="1"/>
            <a:r>
              <a:rPr lang="ru-RU" sz="2000" dirty="0" smtClean="0">
                <a:latin typeface="Palatino Linotype" panose="02040502050505030304" pitchFamily="18" charset="0"/>
              </a:rPr>
              <a:t>образовательной </a:t>
            </a:r>
            <a:r>
              <a:rPr lang="ru-RU" sz="2000" dirty="0">
                <a:latin typeface="Palatino Linotype" panose="02040502050505030304" pitchFamily="18" charset="0"/>
              </a:rPr>
              <a:t>работы и не забывайте, что, сколько бы вы ни учились, сколько бы вы ни знали, знанию и образованию нет ни границ, ни пределов.</a:t>
            </a:r>
            <a:endParaRPr lang="en-US" altLang="ko-KR" sz="2000" b="1" dirty="0" smtClean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144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8985" y="356239"/>
            <a:ext cx="6858000" cy="841497"/>
          </a:xfrm>
        </p:spPr>
        <p:txBody>
          <a:bodyPr/>
          <a:lstStyle/>
          <a:p>
            <a:pPr algn="l"/>
            <a:r>
              <a:rPr lang="ru-RU" b="1" dirty="0">
                <a:solidFill>
                  <a:srgbClr val="0076BC"/>
                </a:solidFill>
                <a:latin typeface="+mn-lt"/>
              </a:rPr>
              <a:t> Педагогический словарь:</a:t>
            </a:r>
            <a:endParaRPr lang="en-US" b="1" dirty="0">
              <a:solidFill>
                <a:srgbClr val="0076BC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66" y="1520534"/>
            <a:ext cx="6858000" cy="2201459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E84D91"/>
                </a:solidFill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«САМООБРАЗОВАНИЕ – это целенаправленная </a:t>
            </a:r>
            <a:b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</a:b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познавательная деятельность, управляемая самой личностью; приобретение систематических знаний в какой-либо области науки, техники, культуры, политической жизни и т. п. </a:t>
            </a:r>
            <a:endParaRPr lang="ru-RU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Palatino Linotype" panose="02040502050505030304" pitchFamily="18" charset="0"/>
              <a:ea typeface="Microsoft YaHei" charset="-122"/>
            </a:endParaRP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В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основе самообразования — интерес </a:t>
            </a:r>
            <a:b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</a:b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занимающегося в органическом сочетании с </a:t>
            </a:r>
            <a:b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</a:b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Palatino Linotype" panose="02040502050505030304" pitchFamily="18" charset="0"/>
                <a:ea typeface="Microsoft YaHei" charset="-122"/>
              </a:rPr>
              <a:t>самостоятельным изучением материала».</a:t>
            </a:r>
            <a:endParaRPr lang="en-US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2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9091" y="408943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E8505C"/>
                </a:solidFill>
              </a:rPr>
              <a:t> </a:t>
            </a:r>
            <a:r>
              <a:rPr lang="ru-RU" b="1" dirty="0">
                <a:solidFill>
                  <a:srgbClr val="3C7F88"/>
                </a:solidFill>
                <a:latin typeface="Palatino Linotype" panose="02040502050505030304" pitchFamily="18" charset="0"/>
              </a:rPr>
              <a:t>Мотивы самообразования</a:t>
            </a:r>
            <a:r>
              <a:rPr lang="ru-RU" dirty="0">
                <a:solidFill>
                  <a:srgbClr val="E8505C"/>
                </a:solidFill>
              </a:rPr>
              <a:t/>
            </a:r>
            <a:br>
              <a:rPr lang="ru-RU" dirty="0">
                <a:solidFill>
                  <a:srgbClr val="E8505C"/>
                </a:solidFill>
              </a:rPr>
            </a:br>
            <a:endParaRPr lang="en-US" dirty="0">
              <a:solidFill>
                <a:srgbClr val="E8505C"/>
              </a:solidFill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54" y="1403115"/>
            <a:ext cx="7364937" cy="427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3711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972" y="938567"/>
            <a:ext cx="9131120" cy="750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E8505C"/>
                </a:solidFill>
              </a:rPr>
              <a:t> </a:t>
            </a:r>
            <a:r>
              <a:rPr lang="ru-RU" b="1" dirty="0">
                <a:solidFill>
                  <a:srgbClr val="3C7F88"/>
                </a:solidFill>
                <a:latin typeface="Palatino Linotype" panose="02040502050505030304" pitchFamily="18" charset="0"/>
              </a:rPr>
              <a:t> Направления самообразования</a:t>
            </a:r>
            <a:br>
              <a:rPr lang="ru-RU" b="1" dirty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dirty="0" smtClean="0">
                <a:solidFill>
                  <a:srgbClr val="E8505C"/>
                </a:solidFill>
              </a:rPr>
              <a:t/>
            </a:r>
            <a:br>
              <a:rPr lang="ru-RU" dirty="0" smtClean="0">
                <a:solidFill>
                  <a:srgbClr val="E8505C"/>
                </a:solidFill>
              </a:rPr>
            </a:br>
            <a:endParaRPr lang="en-US" dirty="0">
              <a:solidFill>
                <a:srgbClr val="E8505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35" y="1326524"/>
            <a:ext cx="7346784" cy="47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064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334" y="602126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E8505C"/>
                </a:solidFill>
              </a:rPr>
              <a:t> </a:t>
            </a:r>
            <a:r>
              <a:rPr lang="ru-RU" b="1" dirty="0">
                <a:solidFill>
                  <a:srgbClr val="3C7F88"/>
                </a:solidFill>
                <a:latin typeface="Palatino Linotype" panose="02040502050505030304" pitchFamily="18" charset="0"/>
              </a:rPr>
              <a:t> Методы самообразования</a:t>
            </a:r>
            <a:br>
              <a:rPr lang="ru-RU" b="1" dirty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dirty="0" smtClean="0">
                <a:solidFill>
                  <a:srgbClr val="E8505C"/>
                </a:solidFill>
              </a:rPr>
              <a:t/>
            </a:r>
            <a:br>
              <a:rPr lang="ru-RU" dirty="0" smtClean="0">
                <a:solidFill>
                  <a:srgbClr val="E8505C"/>
                </a:solidFill>
              </a:rPr>
            </a:br>
            <a:endParaRPr lang="en-US" dirty="0">
              <a:solidFill>
                <a:srgbClr val="E8505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08" y="1099212"/>
            <a:ext cx="7433766" cy="494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0201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760" y="340144"/>
            <a:ext cx="7483955" cy="91679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3C7F88"/>
                </a:solidFill>
                <a:latin typeface="+mn-lt"/>
              </a:rPr>
              <a:t> </a:t>
            </a:r>
            <a:r>
              <a:rPr lang="ru-RU" dirty="0">
                <a:solidFill>
                  <a:srgbClr val="3C7F88"/>
                </a:solidFill>
                <a:latin typeface="Palatino Linotype" panose="02040502050505030304" pitchFamily="18" charset="0"/>
              </a:rPr>
              <a:t>Источники самообразования</a:t>
            </a:r>
            <a:r>
              <a:rPr lang="ru-RU" dirty="0">
                <a:solidFill>
                  <a:srgbClr val="3C7F88"/>
                </a:solidFill>
                <a:latin typeface="+mn-lt"/>
              </a:rPr>
              <a:t/>
            </a:r>
            <a:br>
              <a:rPr lang="ru-RU" dirty="0">
                <a:solidFill>
                  <a:srgbClr val="3C7F88"/>
                </a:solidFill>
                <a:latin typeface="+mn-lt"/>
              </a:rPr>
            </a:br>
            <a:endParaRPr lang="en-US" dirty="0">
              <a:solidFill>
                <a:srgbClr val="3C7F88"/>
              </a:solidFill>
              <a:latin typeface="+mn-lt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13382" y="4003722"/>
            <a:ext cx="7942263" cy="830263"/>
            <a:chOff x="1248" y="1421"/>
            <a:chExt cx="5003" cy="523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 flipV="1">
              <a:off x="1774" y="1802"/>
              <a:ext cx="4282" cy="5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1623" y="1421"/>
              <a:ext cx="4628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 smtClean="0">
                  <a:solidFill>
                    <a:srgbClr val="000000"/>
                  </a:solidFill>
                </a:rPr>
                <a:t> </a:t>
              </a:r>
              <a:r>
                <a:rPr lang="ru-RU" sz="2300" dirty="0" smtClean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курсы</a:t>
              </a:r>
              <a:r>
                <a:rPr lang="ru-RU" sz="2300" dirty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, семинары, конференции по обмену опытом</a:t>
              </a:r>
            </a:p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103271" y="1309339"/>
            <a:ext cx="2517775" cy="1048583"/>
            <a:chOff x="1248" y="2030"/>
            <a:chExt cx="1586" cy="58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 flipV="1">
              <a:off x="1724" y="2386"/>
              <a:ext cx="1110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1898" y="2087"/>
              <a:ext cx="642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СМИ</a:t>
              </a:r>
            </a:p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997620" y="2308576"/>
            <a:ext cx="7902576" cy="842963"/>
            <a:chOff x="1248" y="2640"/>
            <a:chExt cx="4978" cy="531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791" y="3007"/>
              <a:ext cx="3510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1716" y="2648"/>
              <a:ext cx="451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интернет, видео, аудио на различных носителях</a:t>
              </a:r>
            </a:p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996032" y="2918969"/>
            <a:ext cx="7905751" cy="1199918"/>
            <a:chOff x="1248" y="2951"/>
            <a:chExt cx="4980" cy="962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 flipV="1">
              <a:off x="1847" y="3601"/>
              <a:ext cx="3907" cy="2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1718" y="2951"/>
              <a:ext cx="4510" cy="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литература (методическая, научно-популярная</a:t>
              </a:r>
              <a:r>
                <a:rPr lang="ru-RU" sz="2400" dirty="0" smtClean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,</a:t>
              </a:r>
            </a:p>
            <a:p>
              <a:r>
                <a:rPr lang="ru-RU" sz="2400" dirty="0" smtClean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 </a:t>
              </a:r>
              <a:r>
                <a:rPr lang="ru-RU" sz="2400" dirty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публицистическая, художественная) </a:t>
              </a:r>
            </a:p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939886" y="4847525"/>
            <a:ext cx="8030830" cy="1200151"/>
            <a:chOff x="1248" y="3156"/>
            <a:chExt cx="4437" cy="756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777" y="3532"/>
              <a:ext cx="3908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gray">
            <a:xfrm>
              <a:off x="1736" y="3156"/>
              <a:ext cx="3949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dirty="0">
                  <a:solidFill>
                    <a:srgbClr val="000000"/>
                  </a:solidFill>
                </a:rPr>
                <a:t> </a:t>
              </a:r>
              <a:r>
                <a:rPr lang="ru-RU" sz="2400" dirty="0">
                  <a:solidFill>
                    <a:srgbClr val="000000"/>
                  </a:solidFill>
                  <a:latin typeface="Palatino Linotype" panose="02040502050505030304" pitchFamily="18" charset="0"/>
                </a:rPr>
                <a:t>экскурсии, выставки, театры, музеи, концерты</a:t>
              </a:r>
            </a:p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grpSp>
        <p:nvGrpSpPr>
          <p:cNvPr id="29" name="Group 22"/>
          <p:cNvGrpSpPr>
            <a:grpSpLocks/>
          </p:cNvGrpSpPr>
          <p:nvPr/>
        </p:nvGrpSpPr>
        <p:grpSpPr bwMode="auto">
          <a:xfrm>
            <a:off x="857209" y="5626193"/>
            <a:ext cx="3244850" cy="830263"/>
            <a:chOff x="1248" y="3155"/>
            <a:chExt cx="2044" cy="523"/>
          </a:xfrm>
        </p:grpSpPr>
        <p:sp>
          <p:nvSpPr>
            <p:cNvPr id="30" name="Line 23"/>
            <p:cNvSpPr>
              <a:spLocks noChangeShapeType="1"/>
            </p:cNvSpPr>
            <p:nvPr/>
          </p:nvSpPr>
          <p:spPr bwMode="gray">
            <a:xfrm flipV="1">
              <a:off x="1879" y="3587"/>
              <a:ext cx="1308" cy="1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2" name="Text Box 25"/>
            <p:cNvSpPr txBox="1">
              <a:spLocks noChangeArrowheads="1"/>
            </p:cNvSpPr>
            <p:nvPr/>
          </p:nvSpPr>
          <p:spPr bwMode="gray">
            <a:xfrm>
              <a:off x="1850" y="3155"/>
              <a:ext cx="1442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>
                  <a:latin typeface="Palatino Linotype" panose="02040502050505030304" pitchFamily="18" charset="0"/>
                </a:rPr>
                <a:t> </a:t>
              </a:r>
              <a:r>
                <a:rPr lang="ru-RU" sz="2400" b="1" dirty="0">
                  <a:latin typeface="Palatino Linotype" panose="02040502050505030304" pitchFamily="18" charset="0"/>
                </a:rPr>
                <a:t>путешествия</a:t>
              </a:r>
            </a:p>
            <a:p>
              <a:pPr algn="l"/>
              <a:endParaRPr lang="en-US" sz="2400" dirty="0">
                <a:solidFill>
                  <a:srgbClr val="000000"/>
                </a:solidFill>
              </a:endParaRPr>
            </a:p>
          </p:txBody>
        </p:sp>
        <p:sp>
          <p:nvSpPr>
            <p:cNvPr id="33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FFFFFF"/>
                  </a:solidFill>
                </a:rPr>
                <a:t>6</a:t>
              </a: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7957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-11430" y="2017714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" y="2017713"/>
            <a:ext cx="4357350" cy="44217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420" y="600887"/>
            <a:ext cx="2833650" cy="28336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134" y="2017714"/>
            <a:ext cx="3974895" cy="424141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600" y="3115800"/>
            <a:ext cx="2138400" cy="3742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824622" y="3115800"/>
            <a:ext cx="26852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Очная форма: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- Возможность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получения квалифицированной </a:t>
            </a:r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помощи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от </a:t>
            </a:r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специалиста-преподавателя,  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- Обмен опытом  между  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коллегами</a:t>
            </a:r>
            <a:endParaRPr lang="ru-RU" sz="16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63325" y="1433583"/>
            <a:ext cx="18726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Курсовая</a:t>
            </a:r>
          </a:p>
          <a:p>
            <a:r>
              <a:rPr lang="ru-RU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подготовка</a:t>
            </a: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60206" y="3050518"/>
            <a:ext cx="244805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Дистанционная форма: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-Выбор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времени  и темы проведения </a:t>
            </a:r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 </a:t>
            </a:r>
            <a:endParaRPr lang="ru-RU" sz="16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-Выбор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разных форм и организаций прохождения курсов</a:t>
            </a:r>
          </a:p>
          <a:p>
            <a:endParaRPr lang="en-US" sz="1600" dirty="0">
              <a:solidFill>
                <a:prstClr val="black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5282" y="121332"/>
            <a:ext cx="57679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3C7F88"/>
                </a:solidFill>
                <a:latin typeface="Palatino Linotype" panose="02040502050505030304" pitchFamily="18" charset="0"/>
              </a:rPr>
              <a:t>Формы организации самообразования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5962918" y="1457171"/>
            <a:ext cx="514082" cy="5605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2964988" y="1457171"/>
            <a:ext cx="501152" cy="5605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655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57"/>
          <a:stretch/>
        </p:blipFill>
        <p:spPr>
          <a:xfrm>
            <a:off x="656823" y="244699"/>
            <a:ext cx="7371071" cy="661330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61" y="1009817"/>
            <a:ext cx="440448" cy="44044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789" y="3106911"/>
            <a:ext cx="440448" cy="440448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1068947" y="968984"/>
            <a:ext cx="26272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latin typeface="Palatino Linotype" panose="02040502050505030304" pitchFamily="18" charset="0"/>
              </a:rPr>
              <a:t>Использование открытых, бесплатных и свободных электронных </a:t>
            </a:r>
            <a:r>
              <a:rPr lang="ru-RU" sz="1400" dirty="0" smtClean="0">
                <a:latin typeface="Palatino Linotype" panose="02040502050505030304" pitchFamily="18" charset="0"/>
              </a:rPr>
              <a:t>ресурсов. Освоение </a:t>
            </a:r>
            <a:r>
              <a:rPr lang="ru-RU" sz="1400" dirty="0">
                <a:latin typeface="Palatino Linotype" panose="02040502050505030304" pitchFamily="18" charset="0"/>
              </a:rPr>
              <a:t>информационных концепций, знаний и навыков</a:t>
            </a:r>
          </a:p>
          <a:p>
            <a:pPr algn="ctr"/>
            <a:endParaRPr lang="ru-RU" sz="1400" dirty="0">
              <a:solidFill>
                <a:srgbClr val="FFFFFF"/>
              </a:solidFill>
            </a:endParaRPr>
          </a:p>
          <a:p>
            <a:pPr algn="ctr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451202" y="706821"/>
            <a:ext cx="208983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Обмен опытом между учителями-практиками</a:t>
            </a:r>
          </a:p>
          <a:p>
            <a:pPr algn="ctr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254185" y="2460082"/>
            <a:ext cx="208983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Методическая помощь  персональная и адресная</a:t>
            </a:r>
          </a:p>
          <a:p>
            <a:pPr algn="ctr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474409" y="4683133"/>
            <a:ext cx="208983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Консультация в удобное для педагога время</a:t>
            </a:r>
          </a:p>
          <a:p>
            <a:pPr algn="ctr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237512" y="4903665"/>
            <a:ext cx="208983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Palatino Linotype" panose="02040502050505030304" pitchFamily="18" charset="0"/>
              </a:rPr>
              <a:t>Наблюдение за деятельностью участников сообщества</a:t>
            </a:r>
          </a:p>
          <a:p>
            <a:pPr algn="ctr"/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63" y="1895688"/>
            <a:ext cx="440448" cy="4404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37512" y="3071775"/>
            <a:ext cx="26103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Самостоятельное создание сетевого учебного содержания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961" y="2816855"/>
            <a:ext cx="440448" cy="4404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158" y="4886973"/>
            <a:ext cx="418398" cy="418398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810" t="8909" r="10916" b="57568"/>
          <a:stretch/>
        </p:blipFill>
        <p:spPr>
          <a:xfrm>
            <a:off x="3198907" y="5240676"/>
            <a:ext cx="418774" cy="4453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08361" y="171037"/>
            <a:ext cx="463639" cy="549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70779" y="35185"/>
            <a:ext cx="5402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3C7F88"/>
                </a:solidFill>
                <a:latin typeface="Palatino Linotype" panose="02040502050505030304" pitchFamily="18" charset="0"/>
              </a:rPr>
              <a:t>Сетевые педагогические сообщества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497" y="1450265"/>
            <a:ext cx="2962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В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О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З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М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О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Ж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Н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О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С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Т</a:t>
            </a:r>
          </a:p>
          <a:p>
            <a:r>
              <a:rPr lang="ru-RU" sz="2400" dirty="0">
                <a:solidFill>
                  <a:srgbClr val="3C7F88"/>
                </a:solidFill>
                <a:latin typeface="Palatino Linotype" panose="02040502050505030304" pitchFamily="18" charset="0"/>
              </a:rPr>
              <a:t>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20507" y="1230041"/>
            <a:ext cx="5280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П</a:t>
            </a:r>
          </a:p>
          <a:p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Р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Е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И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М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У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Щ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Е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С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Т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В</a:t>
            </a:r>
            <a:b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</a:br>
            <a:r>
              <a:rPr lang="ru-RU" sz="2400" dirty="0" smtClean="0">
                <a:solidFill>
                  <a:srgbClr val="3C7F88"/>
                </a:solidFill>
                <a:latin typeface="Palatino Linotype" panose="02040502050505030304" pitchFamily="18" charset="0"/>
              </a:rPr>
              <a:t>А</a:t>
            </a:r>
            <a:endParaRPr lang="ru-RU" sz="2400" dirty="0">
              <a:solidFill>
                <a:srgbClr val="3C7F88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538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08932"/>
            <a:ext cx="9144000" cy="6449068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7508" y="524567"/>
            <a:ext cx="5378824" cy="6858000"/>
          </a:xfrm>
          <a:prstGeom prst="rect">
            <a:avLst/>
          </a:prstGeom>
          <a:gradFill flip="none" rotWithShape="1">
            <a:gsLst>
              <a:gs pos="86000">
                <a:srgbClr val="FFFFFF">
                  <a:alpha val="91000"/>
                </a:srgbClr>
              </a:gs>
              <a:gs pos="14000">
                <a:srgbClr val="FFFFFF">
                  <a:alpha val="91000"/>
                </a:srgbClr>
              </a:gs>
              <a:gs pos="0">
                <a:schemeClr val="accent1">
                  <a:alpha val="0"/>
                  <a:lumMod val="0"/>
                  <a:lumOff val="100000"/>
                </a:schemeClr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4897" y="463002"/>
            <a:ext cx="12846676" cy="6394997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3731832" y="537446"/>
            <a:ext cx="2379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731832" y="2155575"/>
            <a:ext cx="2379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731832" y="3859292"/>
            <a:ext cx="2379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731832" y="5563009"/>
            <a:ext cx="2379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 </a:t>
            </a:r>
          </a:p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77744" y="722112"/>
            <a:ext cx="99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rgbClr val="FF6C99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</a:rPr>
              <a:t>01</a:t>
            </a:r>
            <a:endParaRPr lang="ru-RU" sz="5400" b="1" dirty="0">
              <a:ln/>
              <a:solidFill>
                <a:srgbClr val="FF6C99"/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348204" y="2340241"/>
            <a:ext cx="99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rgbClr val="FFA529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</a:rPr>
              <a:t>02</a:t>
            </a:r>
            <a:endParaRPr lang="ru-RU" sz="5400" b="1" dirty="0">
              <a:ln/>
              <a:solidFill>
                <a:srgbClr val="FFA529"/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348204" y="3859292"/>
            <a:ext cx="99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rgbClr val="B5B5B3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</a:rPr>
              <a:t>03</a:t>
            </a:r>
            <a:endParaRPr lang="ru-RU" sz="5400" b="1" dirty="0">
              <a:ln/>
              <a:solidFill>
                <a:srgbClr val="B5B5B3"/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48204" y="5378343"/>
            <a:ext cx="99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n/>
                <a:solidFill>
                  <a:srgbClr val="00CCCE"/>
                </a:solid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</a:rPr>
              <a:t>04</a:t>
            </a:r>
            <a:endParaRPr lang="ru-RU" sz="5400" b="1" dirty="0">
              <a:ln/>
              <a:solidFill>
                <a:srgbClr val="00CCCE"/>
              </a:solid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6174" y="786073"/>
            <a:ext cx="62054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Научно-исследовательская работа по определенной проблеме</a:t>
            </a:r>
          </a:p>
          <a:p>
            <a:r>
              <a:rPr lang="ru-RU" dirty="0">
                <a:latin typeface="Palatino Linotype" panose="02040502050505030304" pitchFamily="18" charset="0"/>
              </a:rPr>
              <a:t>Изучение научно-методической и учебной литературы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0657" y="2450063"/>
            <a:ext cx="6327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Участие в научно-методических советах и методической работе различных уровней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39787" y="3859292"/>
            <a:ext cx="61285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Посещение уроков коллег, обмен мнениями по вопросам организации, содержания обучения, методов преподавания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27401" y="5466555"/>
            <a:ext cx="5954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Теоретическая разработка и практическая апробация разных форм уроков, учебных материалов и внеклассных мероприятий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23607" y="78395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3C7F88"/>
                </a:solidFill>
                <a:latin typeface="Palatino Linotype" panose="02040502050505030304" pitchFamily="18" charset="0"/>
              </a:rPr>
              <a:t>Индивидуальная работа по самообразованию</a:t>
            </a:r>
          </a:p>
        </p:txBody>
      </p:sp>
    </p:spTree>
    <p:extLst>
      <p:ext uri="{BB962C8B-B14F-4D97-AF65-F5344CB8AC3E}">
        <p14:creationId xmlns="" xmlns:p14="http://schemas.microsoft.com/office/powerpoint/2010/main" val="305608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441</Words>
  <Application>Microsoft Office PowerPoint</Application>
  <PresentationFormat>Экран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Office Theme</vt:lpstr>
      <vt:lpstr>1_Office Theme</vt:lpstr>
      <vt:lpstr>Тема Office</vt:lpstr>
      <vt:lpstr>2_Office Theme</vt:lpstr>
      <vt:lpstr>1_Тема Office</vt:lpstr>
      <vt:lpstr>4_Тема Office</vt:lpstr>
      <vt:lpstr>3_Тема Office</vt:lpstr>
      <vt:lpstr>3_Office Theme</vt:lpstr>
      <vt:lpstr> Самообразование  педагогов –  главный ресурс профессионального роста </vt:lpstr>
      <vt:lpstr> Педагогический словарь:</vt:lpstr>
      <vt:lpstr> Мотивы самообразования </vt:lpstr>
      <vt:lpstr>  Направления самообразования  </vt:lpstr>
      <vt:lpstr>  Методы самообразования  </vt:lpstr>
      <vt:lpstr> Источники самообразования 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25</cp:revision>
  <dcterms:created xsi:type="dcterms:W3CDTF">2019-02-21T15:01:25Z</dcterms:created>
  <dcterms:modified xsi:type="dcterms:W3CDTF">2023-11-20T06:34:17Z</dcterms:modified>
</cp:coreProperties>
</file>